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7" r:id="rId2"/>
  </p:sldIdLst>
  <p:sldSz cx="6858000" cy="9144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6353" autoAdjust="0"/>
  </p:normalViewPr>
  <p:slideViewPr>
    <p:cSldViewPr snapToGrid="0" showGuides="1">
      <p:cViewPr varScale="1">
        <p:scale>
          <a:sx n="85" d="100"/>
          <a:sy n="85" d="100"/>
        </p:scale>
        <p:origin x="2356" y="8"/>
      </p:cViewPr>
      <p:guideLst>
        <p:guide orient="horz" pos="2880"/>
        <p:guide pos="21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6858000" cy="6096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572" y="1"/>
            <a:ext cx="6854429" cy="6096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6613516"/>
            <a:ext cx="4371975" cy="195072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6613516"/>
            <a:ext cx="1800225" cy="195072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7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1016000"/>
            <a:ext cx="1478756" cy="7213600"/>
          </a:xfrm>
        </p:spPr>
        <p:txBody>
          <a:bodyPr vert="eaVert" lIns="45720" tIns="91440" rIns="45720" bIns="9144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1016000"/>
            <a:ext cx="4264819" cy="72136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5657850" y="431442"/>
            <a:ext cx="0" cy="5143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1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11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6858000" cy="6096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572" y="1"/>
            <a:ext cx="6854429" cy="6096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613516"/>
            <a:ext cx="4371975" cy="195072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6613516"/>
            <a:ext cx="1800225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68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780288"/>
            <a:ext cx="5467541" cy="19994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3048000"/>
            <a:ext cx="2674620" cy="536448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3048000"/>
            <a:ext cx="2674620" cy="536448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46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780288"/>
            <a:ext cx="5467541" cy="19994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2906181"/>
            <a:ext cx="2674620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3957051"/>
            <a:ext cx="2674620" cy="445542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2906181"/>
            <a:ext cx="2674620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3957051"/>
            <a:ext cx="2674620" cy="445542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35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15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77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628679"/>
            <a:ext cx="2468880" cy="231648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1097280"/>
            <a:ext cx="3194114" cy="691286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3010008"/>
            <a:ext cx="2468880" cy="501639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79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613517"/>
            <a:ext cx="4371975" cy="195072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6096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6613517"/>
            <a:ext cx="1800225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018808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9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780288"/>
            <a:ext cx="5467541" cy="199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3048000"/>
            <a:ext cx="5467541" cy="5364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8627605"/>
            <a:ext cx="121170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15B867-FED0-4C2C-8BD2-95484D16389A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8627605"/>
            <a:ext cx="331957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8627605"/>
            <a:ext cx="54768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39E11E-DAA5-4C9C-9118-AAA749E0C58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8625" y="1101765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0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1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1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://www.ahtech.co.k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22B9E4B-697E-4956-95D1-76EC933BEA8E}"/>
              </a:ext>
            </a:extLst>
          </p:cNvPr>
          <p:cNvSpPr/>
          <p:nvPr/>
        </p:nvSpPr>
        <p:spPr>
          <a:xfrm>
            <a:off x="212423" y="576372"/>
            <a:ext cx="3267732" cy="2193838"/>
          </a:xfrm>
          <a:prstGeom prst="rect">
            <a:avLst/>
          </a:prstGeom>
          <a:solidFill>
            <a:srgbClr val="F8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6CA1070-04F9-44F2-9333-24F4E54E0712}"/>
              </a:ext>
            </a:extLst>
          </p:cNvPr>
          <p:cNvSpPr/>
          <p:nvPr/>
        </p:nvSpPr>
        <p:spPr>
          <a:xfrm>
            <a:off x="3480155" y="545711"/>
            <a:ext cx="3323514" cy="222066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4494C-3DF8-456D-8A5D-F58BE8F60F73}"/>
              </a:ext>
            </a:extLst>
          </p:cNvPr>
          <p:cNvSpPr txBox="1"/>
          <p:nvPr/>
        </p:nvSpPr>
        <p:spPr>
          <a:xfrm>
            <a:off x="191068" y="799022"/>
            <a:ext cx="369580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Ø"/>
            </a:pPr>
            <a:r>
              <a:rPr lang="ko-KR" altLang="en-US" sz="1300" b="1" dirty="0">
                <a:ea typeface="+mj-ea"/>
              </a:rPr>
              <a:t>자외선 </a:t>
            </a:r>
            <a:r>
              <a:rPr lang="en-US" altLang="ko-KR" sz="1300" b="1" dirty="0">
                <a:ea typeface="+mj-ea"/>
              </a:rPr>
              <a:t>Lamp</a:t>
            </a:r>
            <a:r>
              <a:rPr lang="ko-KR" altLang="en-US" sz="1300" b="1" dirty="0">
                <a:ea typeface="+mj-ea"/>
              </a:rPr>
              <a:t>를 이용한 접착</a:t>
            </a:r>
            <a:r>
              <a:rPr lang="en-US" altLang="ko-KR" sz="1300" b="1" dirty="0">
                <a:ea typeface="+mj-ea"/>
              </a:rPr>
              <a:t>·</a:t>
            </a:r>
            <a:r>
              <a:rPr lang="ko-KR" altLang="en-US" sz="1300" b="1" dirty="0">
                <a:ea typeface="+mj-ea"/>
              </a:rPr>
              <a:t>코팅 전 유기물 세정 및 표면 개질 장비 </a:t>
            </a:r>
            <a:endParaRPr lang="en-US" altLang="ko-KR" sz="1300" b="1" dirty="0">
              <a:ea typeface="+mj-ea"/>
            </a:endParaRPr>
          </a:p>
          <a:p>
            <a:endParaRPr lang="en-US" altLang="ko-KR" sz="1300" b="1" dirty="0"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100" b="1" dirty="0">
                <a:ea typeface="+mj-ea"/>
              </a:rPr>
              <a:t>   </a:t>
            </a:r>
            <a:r>
              <a:rPr lang="ko-KR" altLang="en-US" sz="1200" b="1" dirty="0">
                <a:ea typeface="+mj-ea"/>
              </a:rPr>
              <a:t>고 효율 저압 수은 </a:t>
            </a:r>
            <a:r>
              <a:rPr lang="en-US" altLang="ko-KR" sz="1200" b="1" dirty="0">
                <a:ea typeface="+mj-ea"/>
              </a:rPr>
              <a:t>Grid Type Lamp </a:t>
            </a:r>
            <a:r>
              <a:rPr lang="ko-KR" altLang="en-US" sz="1200" b="1" dirty="0">
                <a:ea typeface="+mj-ea"/>
              </a:rPr>
              <a:t>적용</a:t>
            </a:r>
            <a:endParaRPr lang="en-US" altLang="ko-KR" sz="1200" b="1" dirty="0">
              <a:ea typeface="+mj-ea"/>
            </a:endParaRPr>
          </a:p>
          <a:p>
            <a:endParaRPr lang="en-US" altLang="ko-KR" sz="1200" b="1" dirty="0"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200" b="1" dirty="0">
                <a:ea typeface="+mj-ea"/>
              </a:rPr>
              <a:t>   Uniformity </a:t>
            </a:r>
            <a:r>
              <a:rPr lang="ko-KR" altLang="en-US" sz="1200" b="1" dirty="0">
                <a:ea typeface="+mj-ea"/>
              </a:rPr>
              <a:t>및 세정 </a:t>
            </a:r>
            <a:r>
              <a:rPr lang="en-US" altLang="ko-KR" sz="1200" b="1" dirty="0">
                <a:ea typeface="+mj-ea"/>
              </a:rPr>
              <a:t>Performance</a:t>
            </a:r>
            <a:r>
              <a:rPr lang="ko-KR" altLang="en-US" sz="1200" b="1" dirty="0">
                <a:ea typeface="+mj-ea"/>
              </a:rPr>
              <a:t>가 우수</a:t>
            </a:r>
            <a:endParaRPr lang="en-US" altLang="ko-KR" sz="1200" b="1" dirty="0">
              <a:ea typeface="+mj-ea"/>
            </a:endParaRPr>
          </a:p>
          <a:p>
            <a:pPr>
              <a:buFont typeface="Arial" pitchFamily="34" charset="0"/>
              <a:buChar char="•"/>
            </a:pPr>
            <a:endParaRPr lang="en-US" altLang="ko-KR" sz="1200" b="1" dirty="0"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200" b="1" dirty="0">
                <a:ea typeface="+mj-ea"/>
              </a:rPr>
              <a:t>   Wavelength (184 &amp; 254nm or 254nm)</a:t>
            </a:r>
          </a:p>
          <a:p>
            <a:pPr>
              <a:buFont typeface="Arial" pitchFamily="34" charset="0"/>
              <a:buChar char="•"/>
            </a:pPr>
            <a:endParaRPr lang="en-US" altLang="ko-KR" sz="1200" b="1" dirty="0"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200" b="1" dirty="0">
                <a:ea typeface="+mj-ea"/>
              </a:rPr>
              <a:t>   High</a:t>
            </a:r>
            <a:r>
              <a:rPr lang="ko-KR" altLang="en-US" sz="1200" b="1" dirty="0">
                <a:ea typeface="+mj-ea"/>
              </a:rPr>
              <a:t> </a:t>
            </a:r>
            <a:r>
              <a:rPr lang="en-US" altLang="ko-KR" sz="1200" b="1" dirty="0">
                <a:ea typeface="+mj-ea"/>
              </a:rPr>
              <a:t>Intensity </a:t>
            </a:r>
          </a:p>
        </p:txBody>
      </p:sp>
      <p:sp>
        <p:nvSpPr>
          <p:cNvPr id="11" name="직사각형 10" descr="UV OZONE CLEANER">
            <a:extLst>
              <a:ext uri="{FF2B5EF4-FFF2-40B4-BE49-F238E27FC236}">
                <a16:creationId xmlns:a16="http://schemas.microsoft.com/office/drawing/2014/main" id="{023F6333-4473-4E7F-AAE3-E76FABF964B2}"/>
              </a:ext>
            </a:extLst>
          </p:cNvPr>
          <p:cNvSpPr/>
          <p:nvPr/>
        </p:nvSpPr>
        <p:spPr>
          <a:xfrm>
            <a:off x="206668" y="2964488"/>
            <a:ext cx="2956719" cy="30486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j-lt"/>
                <a:ea typeface="+mj-ea"/>
              </a:rPr>
              <a:t>비 접촉 면 저항 측정장비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56221A8-B571-4BA4-B1F0-18BDA8F8ABD6}"/>
              </a:ext>
            </a:extLst>
          </p:cNvPr>
          <p:cNvSpPr/>
          <p:nvPr/>
        </p:nvSpPr>
        <p:spPr>
          <a:xfrm rot="16200000">
            <a:off x="538033" y="2937810"/>
            <a:ext cx="2946636" cy="3609365"/>
          </a:xfrm>
          <a:prstGeom prst="rect">
            <a:avLst/>
          </a:prstGeom>
          <a:solidFill>
            <a:srgbClr val="F8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내용 개체 틀 10">
            <a:extLst>
              <a:ext uri="{FF2B5EF4-FFF2-40B4-BE49-F238E27FC236}">
                <a16:creationId xmlns:a16="http://schemas.microsoft.com/office/drawing/2014/main" id="{870170A8-870E-4EEE-8A25-85C53408F47B}"/>
              </a:ext>
            </a:extLst>
          </p:cNvPr>
          <p:cNvSpPr txBox="1">
            <a:spLocks/>
          </p:cNvSpPr>
          <p:nvPr/>
        </p:nvSpPr>
        <p:spPr>
          <a:xfrm>
            <a:off x="194023" y="5106206"/>
            <a:ext cx="3304531" cy="307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1050" b="1" dirty="0">
              <a:latin typeface="Microsoft GothicNeo (본문)"/>
              <a:ea typeface="다음_Regular" pitchFamily="2" charset="-127"/>
            </a:endParaRPr>
          </a:p>
          <a:p>
            <a:pPr algn="l"/>
            <a:endParaRPr lang="en-US" altLang="ko-KR" sz="1050" b="1" dirty="0">
              <a:latin typeface="Microsoft GothicNeo (본문)"/>
              <a:ea typeface="다음_Regular" pitchFamily="2" charset="-127"/>
            </a:endParaRPr>
          </a:p>
          <a:p>
            <a:r>
              <a:rPr lang="en-US" altLang="ko-KR" sz="1100" b="1" dirty="0">
                <a:solidFill>
                  <a:srgbClr val="0066CC"/>
                </a:solidFill>
                <a:latin typeface="Microsoft GothicNeo (본문)"/>
                <a:ea typeface="다음_Regular" pitchFamily="2" charset="-127"/>
              </a:rPr>
              <a:t>SEMICONDUCTOR</a:t>
            </a:r>
            <a:r>
              <a:rPr lang="ko-KR" altLang="en-US" sz="1100" b="1" dirty="0">
                <a:solidFill>
                  <a:srgbClr val="0066CC"/>
                </a:solidFill>
                <a:latin typeface="Microsoft GothicNeo (본문)"/>
                <a:ea typeface="다음_Regular" pitchFamily="2" charset="-127"/>
              </a:rPr>
              <a:t> </a:t>
            </a:r>
            <a:r>
              <a:rPr lang="en-US" altLang="ko-KR" sz="1100" b="1" dirty="0">
                <a:solidFill>
                  <a:srgbClr val="0066CC"/>
                </a:solidFill>
                <a:latin typeface="Microsoft GothicNeo (본문)"/>
                <a:ea typeface="다음_Regular" pitchFamily="2" charset="-127"/>
              </a:rPr>
              <a:t>,OLED, LED , DISPLAY,TFT</a:t>
            </a:r>
          </a:p>
          <a:p>
            <a:r>
              <a:rPr lang="ko-KR" altLang="en-US" sz="1100" b="1" dirty="0">
                <a:solidFill>
                  <a:srgbClr val="0066CC"/>
                </a:solidFill>
                <a:latin typeface="Microsoft GothicNeo (본문)"/>
                <a:ea typeface="다음_Regular" pitchFamily="2" charset="-127"/>
              </a:rPr>
              <a:t>투명전극 </a:t>
            </a:r>
            <a:r>
              <a:rPr lang="en-US" altLang="ko-KR" sz="1100" b="1" dirty="0">
                <a:solidFill>
                  <a:srgbClr val="0066CC"/>
                </a:solidFill>
                <a:latin typeface="Microsoft GothicNeo (본문)"/>
                <a:ea typeface="다음_Regular" pitchFamily="2" charset="-127"/>
              </a:rPr>
              <a:t>, </a:t>
            </a:r>
            <a:r>
              <a:rPr lang="ko-KR" altLang="en-US" sz="1100" b="1" dirty="0">
                <a:solidFill>
                  <a:srgbClr val="0066CC"/>
                </a:solidFill>
                <a:latin typeface="Microsoft GothicNeo (본문)"/>
                <a:ea typeface="다음_Regular" pitchFamily="2" charset="-127"/>
              </a:rPr>
              <a:t>금속박막</a:t>
            </a:r>
            <a:r>
              <a:rPr lang="en-US" altLang="ko-KR" sz="1100" b="1" dirty="0">
                <a:solidFill>
                  <a:srgbClr val="0066CC"/>
                </a:solidFill>
                <a:latin typeface="Microsoft GothicNeo (본문)"/>
                <a:ea typeface="다음_Regular" pitchFamily="2" charset="-127"/>
              </a:rPr>
              <a:t>, </a:t>
            </a:r>
            <a:r>
              <a:rPr lang="ko-KR" altLang="en-US" sz="1100" b="1" dirty="0">
                <a:solidFill>
                  <a:srgbClr val="0066CC"/>
                </a:solidFill>
                <a:latin typeface="Microsoft GothicNeo (본문)"/>
                <a:ea typeface="다음_Regular" pitchFamily="2" charset="-127"/>
              </a:rPr>
              <a:t>태양 전지 등</a:t>
            </a:r>
            <a:endParaRPr lang="en-US" altLang="ko-KR" sz="1100" b="1" dirty="0">
              <a:solidFill>
                <a:srgbClr val="0066CC"/>
              </a:solidFill>
              <a:latin typeface="Microsoft GothicNeo (본문)"/>
              <a:ea typeface="다음_Regular" pitchFamily="2" charset="-127"/>
            </a:endParaRPr>
          </a:p>
          <a:p>
            <a:pPr algn="l"/>
            <a:endParaRPr lang="en-US" altLang="ko-KR" sz="788" dirty="0"/>
          </a:p>
          <a:p>
            <a:endParaRPr lang="en-US" altLang="ko-KR" sz="1125" dirty="0"/>
          </a:p>
          <a:p>
            <a:endParaRPr lang="en-US" altLang="ko-KR" sz="1125" dirty="0"/>
          </a:p>
          <a:p>
            <a:endParaRPr lang="en-US" altLang="ko-KR" sz="1125" dirty="0"/>
          </a:p>
          <a:p>
            <a:endParaRPr lang="en-US" altLang="ko-KR" sz="1125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8E6D2AF-9E5F-4562-A601-05541C8248B1}"/>
              </a:ext>
            </a:extLst>
          </p:cNvPr>
          <p:cNvSpPr/>
          <p:nvPr/>
        </p:nvSpPr>
        <p:spPr>
          <a:xfrm rot="16200000">
            <a:off x="3667550" y="3090228"/>
            <a:ext cx="2946641" cy="33045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" name="그림 18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BF049599-660C-4865-88A6-996CC069D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93" y="122064"/>
            <a:ext cx="798925" cy="324563"/>
          </a:xfrm>
          <a:prstGeom prst="rect">
            <a:avLst/>
          </a:prstGeom>
        </p:spPr>
      </p:pic>
      <p:sp>
        <p:nvSpPr>
          <p:cNvPr id="4" name="직사각형 3" descr="UV OZONE CLEANER">
            <a:extLst>
              <a:ext uri="{FF2B5EF4-FFF2-40B4-BE49-F238E27FC236}">
                <a16:creationId xmlns:a16="http://schemas.microsoft.com/office/drawing/2014/main" id="{D5C22097-60D9-4618-9479-693384BE8557}"/>
              </a:ext>
            </a:extLst>
          </p:cNvPr>
          <p:cNvSpPr/>
          <p:nvPr/>
        </p:nvSpPr>
        <p:spPr>
          <a:xfrm>
            <a:off x="208864" y="282216"/>
            <a:ext cx="2954523" cy="3032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lt"/>
                <a:ea typeface="+mj-ea"/>
              </a:rPr>
              <a:t>UV OZONE CLEANER</a:t>
            </a:r>
            <a:endParaRPr lang="ko-KR" altLang="en-US" b="1" dirty="0">
              <a:latin typeface="+mj-lt"/>
              <a:ea typeface="+mj-ea"/>
            </a:endParaRPr>
          </a:p>
        </p:txBody>
      </p:sp>
      <p:pic>
        <p:nvPicPr>
          <p:cNvPr id="25" name="내용 개체 틀 6" descr="현미경, 실내, 벽이(가) 표시된 사진&#10;&#10;자동 생성된 설명">
            <a:extLst>
              <a:ext uri="{FF2B5EF4-FFF2-40B4-BE49-F238E27FC236}">
                <a16:creationId xmlns:a16="http://schemas.microsoft.com/office/drawing/2014/main" id="{8887206A-4520-435F-AFB6-B28A024CE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82" y="6425199"/>
            <a:ext cx="1190209" cy="17853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DFADF65-2A83-4ABC-893D-1EC730263E00}"/>
              </a:ext>
            </a:extLst>
          </p:cNvPr>
          <p:cNvSpPr txBox="1"/>
          <p:nvPr/>
        </p:nvSpPr>
        <p:spPr>
          <a:xfrm>
            <a:off x="4502637" y="7119644"/>
            <a:ext cx="3680814" cy="122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300" b="1" dirty="0">
                <a:ea typeface="+mj-ea"/>
              </a:rPr>
              <a:t> Digital Microscope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ko-KR" sz="1300" b="1" dirty="0">
              <a:latin typeface="+mj-ea"/>
              <a:ea typeface="+mj-ea"/>
            </a:endParaRPr>
          </a:p>
          <a:p>
            <a:endParaRPr lang="en-US" altLang="ko-KR" sz="731" b="1" dirty="0">
              <a:latin typeface="+mj-ea"/>
              <a:ea typeface="+mj-ea"/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rgbClr val="000000"/>
                </a:solidFill>
                <a:latin typeface="+mj-ea"/>
                <a:ea typeface="+mj-ea"/>
                <a:cs typeface="Helvetica" panose="020B0604020202020204" pitchFamily="34" charset="0"/>
              </a:rPr>
              <a:t>누구나 쉽고 간단 하게 사용 이 가능 </a:t>
            </a:r>
            <a:endParaRPr lang="en-US" altLang="ko-KR" sz="1000" b="1" dirty="0">
              <a:solidFill>
                <a:srgbClr val="000000"/>
              </a:solidFill>
              <a:latin typeface="+mj-ea"/>
              <a:ea typeface="+mj-ea"/>
              <a:cs typeface="Helvetica" panose="020B0604020202020204" pitchFamily="34" charset="0"/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srgbClr val="000000"/>
                </a:solidFill>
                <a:latin typeface="+mj-ea"/>
                <a:ea typeface="+mj-ea"/>
                <a:cs typeface="Helvetica" panose="020B0604020202020204" pitchFamily="34" charset="0"/>
              </a:rPr>
              <a:t>PC</a:t>
            </a:r>
            <a:r>
              <a:rPr lang="ko-KR" altLang="en-US" sz="1000" b="1" dirty="0">
                <a:solidFill>
                  <a:srgbClr val="000000"/>
                </a:solidFill>
                <a:latin typeface="+mj-ea"/>
                <a:ea typeface="+mj-ea"/>
                <a:cs typeface="Helvetica" panose="020B0604020202020204" pitchFamily="34" charset="0"/>
              </a:rPr>
              <a:t>와 연결하여 이미지 표시 및  확대 가 가능 하며  </a:t>
            </a:r>
            <a:endParaRPr lang="en-US" altLang="ko-KR" sz="1000" b="1" dirty="0">
              <a:solidFill>
                <a:srgbClr val="000000"/>
              </a:solidFill>
              <a:latin typeface="+mj-ea"/>
              <a:ea typeface="+mj-ea"/>
              <a:cs typeface="Helvetica" panose="020B0604020202020204" pitchFamily="34" charset="0"/>
            </a:endParaRPr>
          </a:p>
          <a:p>
            <a:r>
              <a:rPr lang="en-US" altLang="ko-KR" sz="1000" b="1" dirty="0">
                <a:solidFill>
                  <a:srgbClr val="000000"/>
                </a:solidFill>
                <a:latin typeface="+mj-ea"/>
                <a:ea typeface="+mj-ea"/>
                <a:cs typeface="Helvetica" panose="020B0604020202020204" pitchFamily="34" charset="0"/>
              </a:rPr>
              <a:t>    </a:t>
            </a:r>
            <a:r>
              <a:rPr lang="ko-KR" altLang="en-US" sz="1000" b="1" dirty="0">
                <a:solidFill>
                  <a:srgbClr val="000000"/>
                </a:solidFill>
                <a:latin typeface="+mj-ea"/>
                <a:ea typeface="+mj-ea"/>
                <a:cs typeface="Helvetica" panose="020B0604020202020204" pitchFamily="34" charset="0"/>
              </a:rPr>
              <a:t>제공된 소프트웨어로 이미지를 쉽게 저장 및 편집 이 가능</a:t>
            </a:r>
            <a:endParaRPr lang="en-US" altLang="ko-KR" sz="1000" b="1" dirty="0">
              <a:solidFill>
                <a:srgbClr val="000000"/>
              </a:solidFill>
              <a:latin typeface="+mj-ea"/>
              <a:ea typeface="+mj-ea"/>
              <a:cs typeface="Helvetica" panose="020B0604020202020204" pitchFamily="34" charset="0"/>
            </a:endParaRPr>
          </a:p>
          <a:p>
            <a:endParaRPr lang="en-US" altLang="ko-KR" sz="1000" b="1" dirty="0">
              <a:solidFill>
                <a:srgbClr val="000000"/>
              </a:solidFill>
              <a:latin typeface="+mj-ea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27" name="직사각형 26" descr="UV OZONE CLEANER">
            <a:extLst>
              <a:ext uri="{FF2B5EF4-FFF2-40B4-BE49-F238E27FC236}">
                <a16:creationId xmlns:a16="http://schemas.microsoft.com/office/drawing/2014/main" id="{9C96E86A-5C64-4EBB-A61A-719AC077555B}"/>
              </a:ext>
            </a:extLst>
          </p:cNvPr>
          <p:cNvSpPr/>
          <p:nvPr/>
        </p:nvSpPr>
        <p:spPr>
          <a:xfrm>
            <a:off x="315221" y="6408795"/>
            <a:ext cx="2848166" cy="3032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ANOTHER PRODUCT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3416BD-E586-40E3-AAB2-85F906753ED9}"/>
              </a:ext>
            </a:extLst>
          </p:cNvPr>
          <p:cNvSpPr txBox="1"/>
          <p:nvPr/>
        </p:nvSpPr>
        <p:spPr>
          <a:xfrm>
            <a:off x="3980622" y="8675547"/>
            <a:ext cx="285464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>
                <a:latin typeface="다음_Regular" pitchFamily="2" charset="-127"/>
                <a:ea typeface="다음_Regular" pitchFamily="2" charset="-127"/>
              </a:rPr>
              <a:t> </a:t>
            </a:r>
            <a:endParaRPr lang="en-US" altLang="ko-KR" sz="7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r"/>
            <a:r>
              <a:rPr lang="en-US" altLang="ko-KR" sz="700" b="1" dirty="0">
                <a:latin typeface="나눔고딕 ExtraBold" pitchFamily="50" charset="-127"/>
                <a:ea typeface="나눔고딕 ExtraBold" pitchFamily="50" charset="-127"/>
              </a:rPr>
              <a:t>TEL. 031-346-6036,  FAX. 031-346-6037</a:t>
            </a:r>
          </a:p>
          <a:p>
            <a:endParaRPr lang="en-US" altLang="ko-KR" sz="1000" dirty="0"/>
          </a:p>
          <a:p>
            <a:endParaRPr lang="en-US" altLang="ko-KR" sz="1000" dirty="0"/>
          </a:p>
        </p:txBody>
      </p:sp>
      <p:pic>
        <p:nvPicPr>
          <p:cNvPr id="23" name="그림 22" descr="실내, 전자기기이(가) 표시된 사진&#10;&#10;자동 생성된 설명">
            <a:extLst>
              <a:ext uri="{FF2B5EF4-FFF2-40B4-BE49-F238E27FC236}">
                <a16:creationId xmlns:a16="http://schemas.microsoft.com/office/drawing/2014/main" id="{DAF013F6-76D6-4FDC-91E4-9E47C5EED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42" y="558643"/>
            <a:ext cx="2448799" cy="11310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2C53F44-0B21-42D4-817A-9FE277B416B8}"/>
              </a:ext>
            </a:extLst>
          </p:cNvPr>
          <p:cNvSpPr txBox="1"/>
          <p:nvPr/>
        </p:nvSpPr>
        <p:spPr>
          <a:xfrm>
            <a:off x="3672834" y="1807212"/>
            <a:ext cx="109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C2C84-69C0-4E76-9C32-01B4E33AFD9E}"/>
              </a:ext>
            </a:extLst>
          </p:cNvPr>
          <p:cNvSpPr txBox="1"/>
          <p:nvPr/>
        </p:nvSpPr>
        <p:spPr>
          <a:xfrm>
            <a:off x="3449603" y="1468658"/>
            <a:ext cx="1508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AC-3 (COVER TYPE</a:t>
            </a:r>
            <a:r>
              <a:rPr lang="en-US" altLang="ko-KR" sz="1000" dirty="0"/>
              <a:t>)</a:t>
            </a:r>
          </a:p>
          <a:p>
            <a:endParaRPr lang="ko-KR" altLang="en-US" dirty="0"/>
          </a:p>
        </p:txBody>
      </p:sp>
      <p:pic>
        <p:nvPicPr>
          <p:cNvPr id="7" name="그림 6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2EF8335B-CFCF-4634-BB0F-9CC30BBD5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68" y="595428"/>
            <a:ext cx="2651450" cy="11922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449DD75-CA07-4600-885F-D9B45340F2EA}"/>
              </a:ext>
            </a:extLst>
          </p:cNvPr>
          <p:cNvSpPr txBox="1"/>
          <p:nvPr/>
        </p:nvSpPr>
        <p:spPr>
          <a:xfrm>
            <a:off x="5553496" y="1653324"/>
            <a:ext cx="157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GPC (SEALING TYPE</a:t>
            </a:r>
            <a:r>
              <a:rPr lang="en-US" altLang="ko-KR" sz="1000" dirty="0"/>
              <a:t>)</a:t>
            </a:r>
          </a:p>
          <a:p>
            <a:endParaRPr lang="ko-KR" altLang="en-US" dirty="0"/>
          </a:p>
        </p:txBody>
      </p:sp>
      <p:pic>
        <p:nvPicPr>
          <p:cNvPr id="29" name="그림 28" descr="잭, 설정, 파일이(가) 표시된 사진&#10;&#10;자동 생성된 설명">
            <a:extLst>
              <a:ext uri="{FF2B5EF4-FFF2-40B4-BE49-F238E27FC236}">
                <a16:creationId xmlns:a16="http://schemas.microsoft.com/office/drawing/2014/main" id="{F4146663-A2D9-4EDF-A558-63B54DDFC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91" y="1636658"/>
            <a:ext cx="2284184" cy="10271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A5010E-EE73-493F-B39E-AF8A02B9C981}"/>
              </a:ext>
            </a:extLst>
          </p:cNvPr>
          <p:cNvSpPr txBox="1"/>
          <p:nvPr/>
        </p:nvSpPr>
        <p:spPr>
          <a:xfrm>
            <a:off x="4334600" y="2512741"/>
            <a:ext cx="1508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AC-6 (DRAWER TYPE)</a:t>
            </a:r>
            <a:endParaRPr lang="ko-KR" altLang="en-US" sz="1000" b="1" dirty="0"/>
          </a:p>
        </p:txBody>
      </p:sp>
      <p:pic>
        <p:nvPicPr>
          <p:cNvPr id="22" name="그림 21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18C0BEE6-41CA-41B1-B11F-AD74BB9FA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53" y="4670004"/>
            <a:ext cx="1566250" cy="1159309"/>
          </a:xfrm>
          <a:prstGeom prst="rect">
            <a:avLst/>
          </a:prstGeom>
        </p:spPr>
      </p:pic>
      <p:pic>
        <p:nvPicPr>
          <p:cNvPr id="32" name="그림 31" descr="벽, 실내이(가) 표시된 사진&#10;&#10;자동 생성된 설명">
            <a:extLst>
              <a:ext uri="{FF2B5EF4-FFF2-40B4-BE49-F238E27FC236}">
                <a16:creationId xmlns:a16="http://schemas.microsoft.com/office/drawing/2014/main" id="{940C32A3-7960-4B75-9A04-657ECF436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0" y="6871459"/>
            <a:ext cx="1333533" cy="12904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D97D02C-AD9D-4CF7-983A-B7531C408D8E}"/>
              </a:ext>
            </a:extLst>
          </p:cNvPr>
          <p:cNvSpPr txBox="1"/>
          <p:nvPr/>
        </p:nvSpPr>
        <p:spPr>
          <a:xfrm>
            <a:off x="1079217" y="8278417"/>
            <a:ext cx="18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UV GRID LAMPS</a:t>
            </a:r>
          </a:p>
          <a:p>
            <a:pPr marL="285750" indent="-285750">
              <a:buFontTx/>
              <a:buChar char="-"/>
            </a:pPr>
            <a:r>
              <a:rPr lang="en-US" altLang="ko-KR" sz="1000" b="1" dirty="0"/>
              <a:t>184 &amp; 254 nm</a:t>
            </a:r>
          </a:p>
          <a:p>
            <a:pPr marL="285750" indent="-285750">
              <a:buFontTx/>
              <a:buChar char="-"/>
            </a:pPr>
            <a:r>
              <a:rPr lang="en-US" altLang="ko-KR" sz="1000" b="1" dirty="0"/>
              <a:t>254nm </a:t>
            </a:r>
          </a:p>
          <a:p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B721AB-9174-49BB-83CC-E643FF176729}"/>
              </a:ext>
            </a:extLst>
          </p:cNvPr>
          <p:cNvSpPr txBox="1"/>
          <p:nvPr/>
        </p:nvSpPr>
        <p:spPr>
          <a:xfrm>
            <a:off x="3980622" y="5830793"/>
            <a:ext cx="1508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AUTO GANTRY TYPE</a:t>
            </a:r>
            <a:endParaRPr lang="ko-KR" altLang="en-US" sz="1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92E100-BD21-439F-BC9D-6F5B759BE3AD}"/>
              </a:ext>
            </a:extLst>
          </p:cNvPr>
          <p:cNvSpPr txBox="1"/>
          <p:nvPr/>
        </p:nvSpPr>
        <p:spPr>
          <a:xfrm>
            <a:off x="5553496" y="8529605"/>
            <a:ext cx="171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AHTECH LTS</a:t>
            </a:r>
          </a:p>
          <a:p>
            <a:r>
              <a:rPr lang="en-US" altLang="ko-KR" sz="10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www.ahtech.co.kr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  <p:pic>
        <p:nvPicPr>
          <p:cNvPr id="37" name="그림 36" descr="실내이(가) 표시된 사진&#10;&#10;자동 생성된 설명">
            <a:extLst>
              <a:ext uri="{FF2B5EF4-FFF2-40B4-BE49-F238E27FC236}">
                <a16:creationId xmlns:a16="http://schemas.microsoft.com/office/drawing/2014/main" id="{1AC59744-8557-4BFE-B342-83B73620DD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07" y="3477609"/>
            <a:ext cx="1522011" cy="11079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2FA45B6-1767-427A-8F62-407B2D7CBDF4}"/>
              </a:ext>
            </a:extLst>
          </p:cNvPr>
          <p:cNvSpPr txBox="1"/>
          <p:nvPr/>
        </p:nvSpPr>
        <p:spPr>
          <a:xfrm>
            <a:off x="4714461" y="4634709"/>
            <a:ext cx="200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dirty="0"/>
              <a:t>AUTOMATIC MAPPING</a:t>
            </a:r>
          </a:p>
          <a:p>
            <a:pPr algn="r"/>
            <a:r>
              <a:rPr lang="en-US" altLang="ko-KR" sz="1000" b="1" dirty="0"/>
              <a:t>(SEMI-AUTO MAPPING TYPE)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7C7DAC-49C3-4258-9AE1-42E2336297DD}"/>
              </a:ext>
            </a:extLst>
          </p:cNvPr>
          <p:cNvSpPr txBox="1"/>
          <p:nvPr/>
        </p:nvSpPr>
        <p:spPr>
          <a:xfrm>
            <a:off x="206668" y="3759805"/>
            <a:ext cx="36958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ko-KR" sz="1300" b="1" dirty="0">
                <a:ea typeface="+mj-ea"/>
              </a:rPr>
              <a:t>Eddy Current </a:t>
            </a:r>
            <a:r>
              <a:rPr lang="ko-KR" altLang="en-US" sz="1300" b="1" dirty="0">
                <a:ea typeface="+mj-ea"/>
              </a:rPr>
              <a:t>를 이용 한 비 접촉 방식의 표면 저항 측정 장비  </a:t>
            </a:r>
            <a:endParaRPr lang="en-US" altLang="ko-KR" sz="1300" b="1" dirty="0">
              <a:ea typeface="+mj-ea"/>
            </a:endParaRPr>
          </a:p>
          <a:p>
            <a:endParaRPr lang="en-US" altLang="ko-KR" sz="1300" b="1" dirty="0">
              <a:ea typeface="+mj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b="1" dirty="0">
                <a:ea typeface="+mj-ea"/>
              </a:rPr>
              <a:t>비 접촉 방식으로 기존 </a:t>
            </a:r>
            <a:r>
              <a:rPr lang="en-US" altLang="ko-KR" sz="1200" b="1" dirty="0">
                <a:ea typeface="+mj-ea"/>
              </a:rPr>
              <a:t>4PP </a:t>
            </a:r>
            <a:r>
              <a:rPr lang="ko-KR" altLang="en-US" sz="1200" b="1" dirty="0">
                <a:ea typeface="+mj-ea"/>
              </a:rPr>
              <a:t>대비 시료 표면의 </a:t>
            </a:r>
            <a:r>
              <a:rPr lang="en-US" altLang="ko-KR" sz="1200" b="1" dirty="0">
                <a:ea typeface="+mj-ea"/>
              </a:rPr>
              <a:t>DAMAGE </a:t>
            </a:r>
            <a:r>
              <a:rPr lang="ko-KR" altLang="en-US" sz="1200" b="1" dirty="0">
                <a:ea typeface="+mj-ea"/>
              </a:rPr>
              <a:t>가 없음</a:t>
            </a:r>
            <a:endParaRPr lang="en-US" altLang="ko-KR" sz="1200" b="1" dirty="0">
              <a:ea typeface="+mj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sz="1200" b="1" dirty="0">
              <a:ea typeface="+mj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ko-KR" sz="1200" b="1" dirty="0">
                <a:ea typeface="+mj-ea"/>
              </a:rPr>
              <a:t>Thin</a:t>
            </a:r>
            <a:r>
              <a:rPr lang="ko-KR" altLang="en-US" sz="1200" b="1" dirty="0">
                <a:ea typeface="+mj-ea"/>
              </a:rPr>
              <a:t> 박막 및 </a:t>
            </a:r>
            <a:r>
              <a:rPr lang="en-US" altLang="ko-KR" sz="1200" b="1" dirty="0">
                <a:ea typeface="+mj-ea"/>
              </a:rPr>
              <a:t>Flexible</a:t>
            </a:r>
            <a:r>
              <a:rPr lang="ko-KR" altLang="en-US" sz="1200" b="1" dirty="0">
                <a:ea typeface="+mj-ea"/>
              </a:rPr>
              <a:t> 한 시료의 측정 가능</a:t>
            </a:r>
            <a:endParaRPr lang="en-US" altLang="ko-KR" sz="1200" b="1" dirty="0">
              <a:ea typeface="+mj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sz="1200" b="1" dirty="0">
              <a:ea typeface="+mj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ko-KR" altLang="en-US" sz="1200" b="1" dirty="0">
                <a:ea typeface="+mj-ea"/>
              </a:rPr>
              <a:t>높은 신뢰성 및 반복 측정 가능</a:t>
            </a:r>
            <a:endParaRPr lang="en-US" altLang="ko-KR" sz="1200" b="1" dirty="0">
              <a:ea typeface="+mj-ea"/>
            </a:endParaRPr>
          </a:p>
          <a:p>
            <a:pPr>
              <a:buFont typeface="Arial" pitchFamily="34" charset="0"/>
              <a:buChar char="•"/>
            </a:pPr>
            <a:endParaRPr lang="en-US" altLang="ko-KR" sz="1200" b="1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480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전체">
  <a:themeElements>
    <a:clrScheme name="전체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전체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전체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751</TotalTime>
  <Words>186</Words>
  <Application>Microsoft Office PowerPoint</Application>
  <PresentationFormat>화면 슬라이드 쇼(4:3)</PresentationFormat>
  <Paragraphs>47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HY얕은샘물M</vt:lpstr>
      <vt:lpstr>Microsoft GothicNeo (본문)</vt:lpstr>
      <vt:lpstr>나눔고딕 ExtraBold</vt:lpstr>
      <vt:lpstr>다음_Regular</vt:lpstr>
      <vt:lpstr>Arial</vt:lpstr>
      <vt:lpstr>Tw Cen MT</vt:lpstr>
      <vt:lpstr>Tw Cen MT Condensed</vt:lpstr>
      <vt:lpstr>Wingdings</vt:lpstr>
      <vt:lpstr>Wingdings 3</vt:lpstr>
      <vt:lpstr>전체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AHTECH LTS</dc:creator>
  <cp:lastModifiedBy>choi chang</cp:lastModifiedBy>
  <cp:revision>34</cp:revision>
  <cp:lastPrinted>2021-09-23T05:24:55Z</cp:lastPrinted>
  <dcterms:created xsi:type="dcterms:W3CDTF">2021-09-02T00:39:38Z</dcterms:created>
  <dcterms:modified xsi:type="dcterms:W3CDTF">2021-09-23T05:49:59Z</dcterms:modified>
</cp:coreProperties>
</file>